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CixSzf7TiRbOqt+G8PBnJ9G4k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B5BBC0-E657-442B-A287-17AB9FE2F876}">
  <a:tblStyle styleId="{43B5BBC0-E657-442B-A287-17AB9FE2F87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If you use this template, please make a copy with your school name to preserve the template and RENAME the file with your school name or initials. 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rgbClr val="FFFF00"/>
                </a:highlight>
              </a:rPr>
              <a:t>You may want to customize this slide with a Welcome to your School’s Title I Night - or any special instructions, etc.. I’ve included some images along the sides in case you’d like to use any of them.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If you need to split this information into 2 slides or create an additional slide for goals because it is too crowded, please do. 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12" name="Google Shape;212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This is your time to share the exciting things you get to do for students because of your Title I status… examples: tutoring programs, the PD that teachers attend, any PLCs that they are participating in to support students, the materials, personnel and/or professional resources you have access to (interventions/positions, etc.), the parent engagement opportunities they can participate in and possibly any literacy/math/etc. opportunities you might be offering this school year… - these are just some ideas. :-) 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468f07277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2" name="Google Shape;232;ge468f07277_1_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33" name="Google Shape;233;ge468f07277_1_6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>
                <a:highlight>
                  <a:srgbClr val="FFFF00"/>
                </a:highlight>
              </a:rPr>
              <a:t>If you use this template, please make a copy with your school name to preserve the template and RENAME the file with your school name or initials. 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9" name="Google Shape;149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f80c98e1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3f80c98e17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3f80c98e17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f80c98e1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3f80c98e1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3f80c98e1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89" name="Google Shape;189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8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7D0C0"/>
          </a:solidFill>
          <a:ln>
            <a:noFill/>
          </a:ln>
        </p:spPr>
      </p:sp>
      <p:sp>
        <p:nvSpPr>
          <p:cNvPr id="87" name="Google Shape;87;p38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9"/>
          <p:cNvSpPr txBox="1">
            <a:spLocks noGrp="1"/>
          </p:cNvSpPr>
          <p:nvPr>
            <p:ph type="body" idx="1"/>
          </p:nvPr>
        </p:nvSpPr>
        <p:spPr>
          <a:xfrm rot="5400000">
            <a:off x="4114830" y="-1171816"/>
            <a:ext cx="40233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0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0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0"/>
          <p:cNvSpPr txBox="1">
            <a:spLocks noGrp="1"/>
          </p:cNvSpPr>
          <p:nvPr>
            <p:ph type="title"/>
          </p:nvPr>
        </p:nvSpPr>
        <p:spPr>
          <a:xfrm rot="5400000">
            <a:off x="7159350" y="1977852"/>
            <a:ext cx="57600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body" idx="1"/>
          </p:nvPr>
        </p:nvSpPr>
        <p:spPr>
          <a:xfrm rot="5400000">
            <a:off x="1825350" y="-574848"/>
            <a:ext cx="57600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00" cy="1600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19800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3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33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5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35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7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15" y="6334316"/>
            <a:ext cx="121920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 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5"/>
          <p:cNvCxnSpPr/>
          <p:nvPr/>
        </p:nvCxnSpPr>
        <p:spPr>
          <a:xfrm>
            <a:off x="1193532" y="1737845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>
            <a:off x="0" y="-6332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522744" y="327483"/>
            <a:ext cx="11146500" cy="581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426550" y="1040318"/>
            <a:ext cx="379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" descr="Text,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238" y="457200"/>
            <a:ext cx="2894934" cy="232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6101" y="2109641"/>
            <a:ext cx="3055505" cy="232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2819" y="4346609"/>
            <a:ext cx="2402250" cy="134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0271" y="895585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238" y="3874819"/>
            <a:ext cx="265747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/>
        </p:nvSpPr>
        <p:spPr>
          <a:xfrm>
            <a:off x="2057400" y="839056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Achievement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4294967295"/>
          </p:nvPr>
        </p:nvSpPr>
        <p:spPr>
          <a:xfrm>
            <a:off x="1359614" y="2326240"/>
            <a:ext cx="94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solidFill>
                  <a:schemeClr val="dk1"/>
                </a:solidFill>
              </a:rPr>
              <a:t>The State will assign A-F Letter Grades for the 2021-2022 school year this fall (October/November anticipated date, subject to change, per the State).</a:t>
            </a:r>
            <a:endParaRPr sz="36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i="1"/>
              <a:t>*</a:t>
            </a:r>
            <a:r>
              <a:rPr lang="en-US" i="1"/>
              <a:t>L</a:t>
            </a:r>
            <a:r>
              <a:rPr lang="en-US" sz="2000" i="1"/>
              <a:t>etter grades </a:t>
            </a:r>
            <a:r>
              <a:rPr lang="en-US" i="1"/>
              <a:t>will be </a:t>
            </a:r>
            <a:r>
              <a:rPr lang="en-US" sz="2000" i="1"/>
              <a:t>available on the Arizona Department of Education website.</a:t>
            </a:r>
            <a:endParaRPr sz="2000" i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2329052" y="220469"/>
            <a:ext cx="7442269" cy="460016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School Goals</a:t>
            </a:r>
            <a:endParaRPr sz="4200" b="0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15" name="Google Shape;215;p11"/>
          <p:cNvGraphicFramePr/>
          <p:nvPr>
            <p:extLst>
              <p:ext uri="{D42A27DB-BD31-4B8C-83A1-F6EECF244321}">
                <p14:modId xmlns:p14="http://schemas.microsoft.com/office/powerpoint/2010/main" val="1654250120"/>
              </p:ext>
            </p:extLst>
          </p:nvPr>
        </p:nvGraphicFramePr>
        <p:xfrm>
          <a:off x="335600" y="680485"/>
          <a:ext cx="11856400" cy="5663062"/>
        </p:xfrm>
        <a:graphic>
          <a:graphicData uri="http://schemas.openxmlformats.org/drawingml/2006/table">
            <a:tbl>
              <a:tblPr>
                <a:noFill/>
                <a:tableStyleId>{43B5BBC0-E657-442B-A287-17AB9FE2F876}</a:tableStyleId>
              </a:tblPr>
              <a:tblGrid>
                <a:gridCol w="592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Goal #1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Goal #2</a:t>
                      </a:r>
                      <a:endParaRPr sz="16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 dirty="0"/>
                        <a:t>Goal #1 Support ALL students in their academic growth</a:t>
                      </a:r>
                      <a:endParaRPr sz="1400" i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 dirty="0"/>
                        <a:t>Goal #2 Here  Build and cultivate home/school/community relationships to support our student and their families</a:t>
                      </a:r>
                      <a:endParaRPr sz="14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Our Need(s) is/are…</a:t>
                      </a:r>
                      <a:endParaRPr sz="1400" b="1" u="none" strike="noStrike" cap="none" dirty="0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To differentiate instruction for ALL students to ensure we are meeting the needs of everyone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Our Need(s) is/are…</a:t>
                      </a:r>
                      <a:endParaRPr sz="1400" b="1" u="none" strike="noStrike" cap="none" dirty="0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To create an inclusive learning environment, using community support, that extends beyond the school day to meet the needs of the entire family.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4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Our Desired Outcome(s) is/are…</a:t>
                      </a:r>
                      <a:endParaRPr sz="1400" b="1" u="none" strike="noStrike" cap="none" dirty="0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Students will show growth towards mastery of the standards 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Our Desired Outcome(s) is/are…</a:t>
                      </a:r>
                      <a:endParaRPr sz="1400" b="1" u="none" strike="noStrike" cap="none" dirty="0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Students' basic needs will be met so they are prepared for learning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Community resources will be connected to families to support their needs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Key activities include…</a:t>
                      </a:r>
                      <a:endParaRPr sz="1400" b="1" u="none" strike="noStrike" cap="none" dirty="0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Weekly team PLC meetings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Tiered instruction for math and Ela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Math and Reading Coaches and Specialist to support both Teachers and Students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Highly-Qualified paraeducators to support teachers</a:t>
                      </a:r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Key activities include…</a:t>
                      </a:r>
                      <a:endParaRPr sz="1400" b="1" u="none" strike="noStrike" cap="none" dirty="0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PTO / Site Council meetings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Community Engagement Roundtable meetings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Further Cultivate and expand community partnerships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Leader in Me teaching and engagement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Success will look like…</a:t>
                      </a:r>
                      <a:endParaRPr sz="1400" b="1" u="none" strike="noStrike" cap="none" dirty="0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Students growth towards mastery of the standards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Students mastering the standards 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Success will look like…</a:t>
                      </a:r>
                      <a:endParaRPr sz="1400" b="1" u="none" strike="noStrike" cap="none" dirty="0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US" sz="1400" u="none" strike="noStrike" cap="none" dirty="0"/>
                        <a:t>Continued participation at school events</a:t>
                      </a:r>
                      <a:endParaRPr sz="14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/>
          <p:nvPr/>
        </p:nvSpPr>
        <p:spPr>
          <a:xfrm>
            <a:off x="2473400" y="171236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What Title I Means to Us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1582219" y="1687375"/>
            <a:ext cx="9051533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Title I funds support our 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by…</a:t>
            </a:r>
            <a:endParaRPr sz="19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Allowing us to hire full-time math and reading coaches and specialist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Title I funds support our 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teachers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by…</a:t>
            </a:r>
            <a:endParaRPr sz="19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Allowing us to hire a full – time Family Liaison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Title I Supports our </a:t>
            </a:r>
            <a:r>
              <a:rPr lang="en-US" sz="1900" b="1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families</a:t>
            </a:r>
            <a:r>
              <a:rPr lang="en-US" sz="19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by…</a:t>
            </a:r>
            <a:endParaRPr sz="19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Allowing us to hire a full-time family liaison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Allowing us to provide a family resource center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468f07277_1_6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66294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chemeClr val="lt1"/>
                </a:solidFill>
              </a:rPr>
              <a:t>Questions? … </a:t>
            </a: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chemeClr val="lt1"/>
                </a:solidFill>
              </a:rPr>
              <a:t>Thoughts? … </a:t>
            </a: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chemeClr val="lt1"/>
                </a:solidFill>
              </a:rPr>
              <a:t>Next steps? … </a:t>
            </a: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800">
              <a:solidFill>
                <a:schemeClr val="lt1"/>
              </a:solidFill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>
                <a:solidFill>
                  <a:schemeClr val="lt1"/>
                </a:solidFill>
              </a:rPr>
              <a:t>Needs? ...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236" name="Google Shape;236;ge468f07277_1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900" y="244025"/>
            <a:ext cx="1796613" cy="119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e468f07277_1_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8133" y="1441450"/>
            <a:ext cx="1914750" cy="19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e468f07277_1_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2725" y="3116676"/>
            <a:ext cx="2548950" cy="13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e468f07277_1_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9550" y="5095650"/>
            <a:ext cx="2869250" cy="10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572D9-20B4-6511-3DCB-31387977C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0085" y="2004236"/>
            <a:ext cx="4486594" cy="2333847"/>
          </a:xfrm>
        </p:spPr>
        <p:txBody>
          <a:bodyPr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Thank you for coming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Gracias </a:t>
            </a:r>
            <a:r>
              <a:rPr lang="en-US" sz="4000" b="1" dirty="0" err="1">
                <a:latin typeface="Comic Sans MS" panose="030F0702030302020204" pitchFamily="66" charset="0"/>
              </a:rPr>
              <a:t>por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atin typeface="Comic Sans MS" panose="030F0702030302020204" pitchFamily="66" charset="0"/>
              </a:rPr>
              <a:t>venir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Free Thank You Clipart, Download Free Thank You Clipart png images, Free  ClipArts on Clipart Library">
            <a:extLst>
              <a:ext uri="{FF2B5EF4-FFF2-40B4-BE49-F238E27FC236}">
                <a16:creationId xmlns:a16="http://schemas.microsoft.com/office/drawing/2014/main" id="{BFF69663-29A5-118D-50C7-D0D7C92F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3" y="705736"/>
            <a:ext cx="4388566" cy="15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Thank You Clipart, Download Free Thank You Clipart png images, Free  ClipArts on Clipart Library">
            <a:extLst>
              <a:ext uri="{FF2B5EF4-FFF2-40B4-BE49-F238E27FC236}">
                <a16:creationId xmlns:a16="http://schemas.microsoft.com/office/drawing/2014/main" id="{88581599-A533-4269-7F4F-1728AE89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4" y="4894189"/>
            <a:ext cx="3952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ágenes de Gracias por su Atención para Diapositivas">
            <a:extLst>
              <a:ext uri="{FF2B5EF4-FFF2-40B4-BE49-F238E27FC236}">
                <a16:creationId xmlns:a16="http://schemas.microsoft.com/office/drawing/2014/main" id="{6E7FEB48-EDC1-FB21-4822-AD946212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8" y="3429000"/>
            <a:ext cx="3005817" cy="25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3 Gracias Photos - Free &amp; Royalty-Free Stock Photos from Dreamstime">
            <a:extLst>
              <a:ext uri="{FF2B5EF4-FFF2-40B4-BE49-F238E27FC236}">
                <a16:creationId xmlns:a16="http://schemas.microsoft.com/office/drawing/2014/main" id="{FD21DF6B-CBC9-E9A2-9E50-060BF17D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01" y="108927"/>
            <a:ext cx="4377070" cy="21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2772500" y="1462042"/>
            <a:ext cx="7467600" cy="3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endParaRPr sz="4000"/>
          </a:p>
        </p:txBody>
      </p:sp>
      <p:sp>
        <p:nvSpPr>
          <p:cNvPr id="127" name="Google Shape;127;p2"/>
          <p:cNvSpPr txBox="1"/>
          <p:nvPr/>
        </p:nvSpPr>
        <p:spPr>
          <a:xfrm>
            <a:off x="4128000" y="4256438"/>
            <a:ext cx="3936000" cy="954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 August 4</a:t>
            </a:r>
            <a:r>
              <a:rPr lang="en-US" sz="28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2619750" y="1766450"/>
            <a:ext cx="6952500" cy="26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Hartford Sylvia Encinas Elementary </a:t>
            </a:r>
            <a:endParaRPr sz="47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n-US" sz="47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Annual Title I Meeting</a:t>
            </a:r>
            <a:endParaRPr sz="47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2150" y="204273"/>
            <a:ext cx="4067700" cy="13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08FA4E-1084-2058-4892-6F48C7203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50" y="2069354"/>
            <a:ext cx="1428750" cy="14287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968E205-AEE8-EACD-64C2-D3393E96E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079" y="4256438"/>
            <a:ext cx="1659265" cy="15940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body" idx="4294967295"/>
          </p:nvPr>
        </p:nvSpPr>
        <p:spPr>
          <a:xfrm>
            <a:off x="1643865" y="1811585"/>
            <a:ext cx="9568618" cy="422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Schoolwide Title I 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District Adopted Curriculum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Assessment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Parent Involvement Policy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School/Home Learning Compact</a:t>
            </a:r>
            <a:endParaRPr sz="23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A-F School Letter Grades</a:t>
            </a:r>
            <a:endParaRPr sz="3100"/>
          </a:p>
          <a:p>
            <a:pPr marL="342900" lvl="0" indent="-3365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Questions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  <p:sp>
        <p:nvSpPr>
          <p:cNvPr id="137" name="Google Shape;137;p3"/>
          <p:cNvSpPr/>
          <p:nvPr/>
        </p:nvSpPr>
        <p:spPr>
          <a:xfrm>
            <a:off x="2649000" y="554804"/>
            <a:ext cx="68940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Agenda </a:t>
            </a: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/>
        </p:nvSpPr>
        <p:spPr>
          <a:xfrm>
            <a:off x="2172128" y="613025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Schoolwide Title I</a:t>
            </a:r>
            <a:endParaRPr sz="4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4"/>
          <p:cNvSpPr txBox="1">
            <a:spLocks noGrp="1"/>
          </p:cNvSpPr>
          <p:nvPr>
            <p:ph type="body" idx="4294967295"/>
          </p:nvPr>
        </p:nvSpPr>
        <p:spPr>
          <a:xfrm>
            <a:off x="1181529" y="1874337"/>
            <a:ext cx="10058400" cy="4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To qualify for a Schoolwide Program:</a:t>
            </a:r>
            <a:endParaRPr sz="2700" dirty="0"/>
          </a:p>
          <a:p>
            <a:pPr marL="800100" lvl="1">
              <a:lnSpc>
                <a:spcPct val="100000"/>
              </a:lnSpc>
              <a:spcBef>
                <a:spcPts val="480"/>
              </a:spcBef>
              <a:buSzPts val="2400"/>
            </a:pPr>
            <a:r>
              <a:rPr lang="en-US" sz="1600" i="1" dirty="0"/>
              <a:t>Each school must have a minimum of 40% of their students receiving free or reduced-price </a:t>
            </a:r>
          </a:p>
          <a:p>
            <a:pPr marL="800100" lvl="1">
              <a:lnSpc>
                <a:spcPct val="100000"/>
              </a:lnSpc>
              <a:spcBef>
                <a:spcPts val="480"/>
              </a:spcBef>
              <a:buSzPts val="2400"/>
            </a:pPr>
            <a:endParaRPr lang="en-US" sz="1600" i="1" dirty="0"/>
          </a:p>
          <a:p>
            <a:pPr marL="800100" lvl="1">
              <a:lnSpc>
                <a:spcPct val="100000"/>
              </a:lnSpc>
              <a:spcBef>
                <a:spcPts val="480"/>
              </a:spcBef>
              <a:buSzPts val="2400"/>
            </a:pPr>
            <a:r>
              <a:rPr lang="en-US" sz="2700" dirty="0"/>
              <a:t>Title I federal funds are used to provide supplemental program services to all students. </a:t>
            </a:r>
          </a:p>
          <a:p>
            <a:pPr marL="800100" lvl="1">
              <a:lnSpc>
                <a:spcPct val="100000"/>
              </a:lnSpc>
              <a:spcBef>
                <a:spcPts val="480"/>
              </a:spcBef>
              <a:buSzPts val="2400"/>
            </a:pPr>
            <a:endParaRPr sz="2050" dirty="0"/>
          </a:p>
          <a:p>
            <a:pPr marL="342900" lvl="0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Each school completes the following annually:</a:t>
            </a:r>
            <a:endParaRPr sz="2700" dirty="0"/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i="1" dirty="0"/>
              <a:t>Comprehensive Needs Assessment </a:t>
            </a:r>
            <a:endParaRPr i="1" dirty="0"/>
          </a:p>
          <a:p>
            <a:pPr marL="742950" lvl="1" indent="-247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–"/>
            </a:pPr>
            <a:r>
              <a:rPr lang="en-US" i="1" dirty="0"/>
              <a:t>Root Cause Analysis</a:t>
            </a:r>
            <a:endParaRPr i="1" dirty="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i="1" dirty="0"/>
              <a:t>Integrated Action Plan</a:t>
            </a:r>
            <a:endParaRPr i="1" dirty="0"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 dirty="0"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746" y="4671925"/>
            <a:ext cx="2084725" cy="13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2227200" y="1274343"/>
            <a:ext cx="386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/>
              <a:t>READING</a:t>
            </a:r>
            <a:endParaRPr b="1"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2"/>
          </p:nvPr>
        </p:nvSpPr>
        <p:spPr>
          <a:xfrm>
            <a:off x="6483875" y="1283943"/>
            <a:ext cx="38877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/>
              <a:t>MATH</a:t>
            </a:r>
            <a:endParaRPr b="1"/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3"/>
          </p:nvPr>
        </p:nvSpPr>
        <p:spPr>
          <a:xfrm>
            <a:off x="924350" y="1800225"/>
            <a:ext cx="50790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THE DISTRICT HAS ALIGNED ITS CURRICULUM RESOURCES TO THE ARIZONA ENGLISH LANGUAGE ARTS STANDARDS</a:t>
            </a: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marL="8572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b="0" dirty="0"/>
              <a:t>K-5 HMH </a:t>
            </a:r>
            <a:r>
              <a:rPr lang="en-US" b="0" i="1" dirty="0"/>
              <a:t>Into Reading</a:t>
            </a:r>
            <a:endParaRPr b="0" i="1" dirty="0"/>
          </a:p>
          <a:p>
            <a:pPr marL="85725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b="0" dirty="0"/>
              <a:t>6-12 </a:t>
            </a:r>
            <a:r>
              <a:rPr lang="en-US" b="0" dirty="0" err="1"/>
              <a:t>Savvas</a:t>
            </a:r>
            <a:r>
              <a:rPr lang="en-US" b="0" dirty="0"/>
              <a:t> </a:t>
            </a:r>
            <a:r>
              <a:rPr lang="en-US" b="0" i="1" dirty="0"/>
              <a:t>My Perspectives</a:t>
            </a:r>
            <a:endParaRPr b="0" i="1" dirty="0"/>
          </a:p>
          <a:p>
            <a:pPr marL="400050" lvl="0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29DD1"/>
              </a:buClr>
              <a:buSzPts val="1700"/>
              <a:buFont typeface="Arial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2921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READING INTERVENTION MATERIALS</a:t>
            </a:r>
            <a:endParaRPr dirty="0"/>
          </a:p>
          <a:p>
            <a:pPr marL="857250" lvl="1" indent="-2921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lang="en-US" b="0" dirty="0"/>
              <a:t>K-3 </a:t>
            </a:r>
            <a:r>
              <a:rPr lang="en-US" b="0" i="1" dirty="0" err="1"/>
              <a:t>Fundations</a:t>
            </a:r>
            <a:endParaRPr b="0" i="1" dirty="0"/>
          </a:p>
          <a:p>
            <a:pPr marL="857250" lvl="1" indent="-311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b="0" dirty="0"/>
              <a:t>4-6 </a:t>
            </a:r>
            <a:r>
              <a:rPr lang="en-US" b="0" i="1" dirty="0"/>
              <a:t>Just Words</a:t>
            </a:r>
            <a:endParaRPr b="0" i="1" dirty="0"/>
          </a:p>
          <a:p>
            <a:pPr marL="857250" lvl="1" indent="-311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b="0" dirty="0"/>
              <a:t>7-12 </a:t>
            </a:r>
            <a:r>
              <a:rPr lang="en-US" b="0" i="1" dirty="0"/>
              <a:t>System 44 and READ 180</a:t>
            </a:r>
            <a:endParaRPr b="0" i="1" dirty="0"/>
          </a:p>
          <a:p>
            <a:pPr marL="857250" lvl="1" indent="-311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b="0" i="1" dirty="0"/>
              <a:t>Lexia</a:t>
            </a:r>
            <a:endParaRPr b="0" i="1" dirty="0"/>
          </a:p>
          <a:p>
            <a:pPr marL="85725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29DD1"/>
              </a:buClr>
              <a:buSzPts val="1700"/>
              <a:buFont typeface="Arial"/>
              <a:buNone/>
            </a:pPr>
            <a:endParaRPr sz="2500"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54" name="Google Shape;154;p5"/>
          <p:cNvSpPr txBox="1">
            <a:spLocks noGrp="1"/>
          </p:cNvSpPr>
          <p:nvPr>
            <p:ph type="body" idx="4"/>
          </p:nvPr>
        </p:nvSpPr>
        <p:spPr>
          <a:xfrm>
            <a:off x="6384275" y="1800225"/>
            <a:ext cx="5079000" cy="4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292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THE DISTRICT HAS ALIGNED ITS CURRICULUM RESOURCES TO THE ARIZONA MATHEMATICS STANDARDS</a:t>
            </a:r>
            <a:endParaRPr dirty="0"/>
          </a:p>
          <a:p>
            <a:pPr marL="8572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</a:pPr>
            <a:r>
              <a:rPr lang="en-US" sz="2000" dirty="0"/>
              <a:t>K-6 McGraw-Hill </a:t>
            </a:r>
            <a:r>
              <a:rPr lang="en-US" sz="2000" i="1" dirty="0"/>
              <a:t>My Math, </a:t>
            </a:r>
            <a:r>
              <a:rPr lang="en-US" sz="2000" dirty="0"/>
              <a:t>HMH </a:t>
            </a:r>
            <a:r>
              <a:rPr lang="en-US" sz="2000" i="1" dirty="0"/>
              <a:t>Go Math</a:t>
            </a:r>
            <a:endParaRPr sz="2000" i="1" dirty="0"/>
          </a:p>
          <a:p>
            <a:pPr marL="857250" lvl="1" indent="-1841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629DD1"/>
              </a:buClr>
              <a:buSzPts val="1600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857250" lvl="1" indent="-1841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629DD1"/>
              </a:buClr>
              <a:buSzPts val="16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349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DISTRICT MATH INTERVENTION MATERIALS</a:t>
            </a:r>
            <a:endParaRPr sz="2800" dirty="0"/>
          </a:p>
          <a:p>
            <a:pPr marL="85725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 dirty="0"/>
              <a:t>K-6 </a:t>
            </a:r>
            <a:r>
              <a:rPr lang="en-US" sz="2000" i="1" dirty="0" err="1"/>
              <a:t>MobyMax</a:t>
            </a:r>
            <a:endParaRPr sz="2000" i="1" dirty="0"/>
          </a:p>
          <a:p>
            <a:pPr marL="85725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 dirty="0"/>
              <a:t>7-12 </a:t>
            </a:r>
            <a:r>
              <a:rPr lang="en-US" sz="2000" i="1" dirty="0" err="1"/>
              <a:t>Mathspace</a:t>
            </a:r>
            <a:endParaRPr sz="2000" i="1" dirty="0"/>
          </a:p>
        </p:txBody>
      </p:sp>
      <p:sp>
        <p:nvSpPr>
          <p:cNvPr id="155" name="Google Shape;155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2498075" y="310472"/>
            <a:ext cx="7772400" cy="9144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District Adopted Curriculum</a:t>
            </a:r>
            <a:endParaRPr sz="36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75" y="163574"/>
            <a:ext cx="1941225" cy="1609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13f80c98e17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086" y="1046350"/>
            <a:ext cx="9766874" cy="51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3f80c98e17_0_14"/>
          <p:cNvSpPr/>
          <p:nvPr/>
        </p:nvSpPr>
        <p:spPr>
          <a:xfrm>
            <a:off x="2220677" y="72693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Assessments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13f80c98e17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9825" y="1008075"/>
            <a:ext cx="9798899" cy="521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3f80c98e17_0_6"/>
          <p:cNvSpPr/>
          <p:nvPr/>
        </p:nvSpPr>
        <p:spPr>
          <a:xfrm>
            <a:off x="2220677" y="72693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Assessments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1207637" y="373260"/>
            <a:ext cx="10081509" cy="1096801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School/Home Learning Compact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4294967295"/>
          </p:nvPr>
        </p:nvSpPr>
        <p:spPr>
          <a:xfrm>
            <a:off x="4267200" y="1295400"/>
            <a:ext cx="7924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  <p:sp>
        <p:nvSpPr>
          <p:cNvPr id="193" name="Google Shape;193;p8"/>
          <p:cNvSpPr/>
          <p:nvPr/>
        </p:nvSpPr>
        <p:spPr>
          <a:xfrm>
            <a:off x="2209792" y="1825662"/>
            <a:ext cx="807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School/Home Learning Compact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serves as a commitment from all stakeholders that the education of the student is a priority.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compact outlines responsibilities for the parent, student, teacher, and principal/district.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778" y="4235724"/>
            <a:ext cx="1981228" cy="201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/>
          <p:nvPr/>
        </p:nvSpPr>
        <p:spPr>
          <a:xfrm>
            <a:off x="2179833" y="381000"/>
            <a:ext cx="8077200" cy="838200"/>
          </a:xfrm>
          <a:prstGeom prst="parallelogram">
            <a:avLst>
              <a:gd name="adj" fmla="val 403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98000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Parent </a:t>
            </a:r>
            <a:r>
              <a:rPr lang="en-US" sz="4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Involvement</a:t>
            </a:r>
            <a:r>
              <a:rPr lang="en-US" sz="4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Policy</a:t>
            </a:r>
            <a:endParaRPr sz="4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4294967295"/>
          </p:nvPr>
        </p:nvSpPr>
        <p:spPr>
          <a:xfrm>
            <a:off x="965771" y="1600200"/>
            <a:ext cx="9976207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ts val="1800"/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The Chandler Unified School District supports and encourages parent involvement and is committed to bringing quality programs to the children of the district. 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29DD1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629DD1"/>
              </a:buClr>
              <a:buSzPts val="1900"/>
              <a:buNone/>
            </a:pPr>
            <a:r>
              <a:rPr lang="en-US" sz="1900" b="1" i="1">
                <a:latin typeface="Arial"/>
                <a:ea typeface="Arial"/>
                <a:cs typeface="Arial"/>
                <a:sym typeface="Arial"/>
              </a:rPr>
              <a:t>Chandler Unified School District offers the following for parents:</a:t>
            </a:r>
            <a:endParaRPr b="1"/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Annual Title I meeting </a:t>
            </a:r>
            <a:endParaRPr/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Provide opportunities for regular meetings for parents </a:t>
            </a:r>
            <a:endParaRPr/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Provide information to parents in an understandable and uniform format</a:t>
            </a:r>
            <a:endParaRPr/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Provide a timely notice when their child has been assigned to a teacher who does not meet Arizona’s certification requirements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Information regarding the professional qualifications of their child’s classroom teachers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640080" lvl="1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•"/>
            </a:pPr>
            <a:r>
              <a:rPr lang="en-US" sz="1700"/>
              <a:t>Opportunities to participate in planning and feedback regarding school goals and plans</a:t>
            </a:r>
            <a:endParaRPr sz="1700"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34290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912</Words>
  <Application>Microsoft Office PowerPoint</Application>
  <PresentationFormat>Widescreen</PresentationFormat>
  <Paragraphs>136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Trebuchet MS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…   Thoughts? …   Next steps? …   Needs? 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Galetti, Sarah</dc:creator>
  <cp:lastModifiedBy>AguilarMenapace, Johanna</cp:lastModifiedBy>
  <cp:revision>3</cp:revision>
  <dcterms:modified xsi:type="dcterms:W3CDTF">2022-08-08T22:40:31Z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0x010100D7521384CF5E99438CC3A6F726326FF2</vt:lpwstr>
  </property>
</Properties>
</file>